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9" r:id="rId2"/>
    <p:sldId id="259" r:id="rId3"/>
    <p:sldId id="258" r:id="rId4"/>
    <p:sldId id="260" r:id="rId5"/>
    <p:sldId id="268" r:id="rId6"/>
    <p:sldId id="267" r:id="rId7"/>
    <p:sldId id="261" r:id="rId8"/>
    <p:sldId id="262" r:id="rId9"/>
    <p:sldId id="263"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58"/>
    <p:restoredTop sz="76849"/>
  </p:normalViewPr>
  <p:slideViewPr>
    <p:cSldViewPr snapToGrid="0" snapToObjects="1">
      <p:cViewPr varScale="1">
        <p:scale>
          <a:sx n="117" d="100"/>
          <a:sy n="117" d="100"/>
        </p:scale>
        <p:origin x="1272" y="176"/>
      </p:cViewPr>
      <p:guideLst/>
    </p:cSldViewPr>
  </p:slideViewPr>
  <p:notesTextViewPr>
    <p:cViewPr>
      <p:scale>
        <a:sx n="1" d="1"/>
        <a:sy n="1" d="1"/>
      </p:scale>
      <p:origin x="0" y="0"/>
    </p:cViewPr>
  </p:notesTextViewPr>
  <p:sorterViewPr>
    <p:cViewPr varScale="1">
      <p:scale>
        <a:sx n="1" d="1"/>
        <a:sy n="1" d="1"/>
      </p:scale>
      <p:origin x="0" y="-188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FC95B9-64FF-0E4B-9CC2-29F7CB388226}" type="datetimeFigureOut">
              <a:rPr lang="en-US" smtClean="0"/>
              <a:t>10/27/20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FB0BB5-7747-CF43-9C8E-48758A32C805}" type="slidenum">
              <a:rPr lang="en-US" smtClean="0"/>
              <a:t>‹#›</a:t>
            </a:fld>
            <a:endParaRPr lang="en-US"/>
          </a:p>
        </p:txBody>
      </p:sp>
    </p:spTree>
    <p:extLst>
      <p:ext uri="{BB962C8B-B14F-4D97-AF65-F5344CB8AC3E}">
        <p14:creationId xmlns:p14="http://schemas.microsoft.com/office/powerpoint/2010/main" val="3801232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our senior design project is called Crypto Link. It is a web application that enables the user to easier record audio and video files and securely back them up through Googles Drive API. </a:t>
            </a:r>
          </a:p>
        </p:txBody>
      </p:sp>
      <p:sp>
        <p:nvSpPr>
          <p:cNvPr id="4" name="Slide Number Placeholder 3"/>
          <p:cNvSpPr>
            <a:spLocks noGrp="1"/>
          </p:cNvSpPr>
          <p:nvPr>
            <p:ph type="sldNum" sz="quarter" idx="5"/>
          </p:nvPr>
        </p:nvSpPr>
        <p:spPr/>
        <p:txBody>
          <a:bodyPr/>
          <a:lstStyle/>
          <a:p>
            <a:fld id="{29FB0BB5-7747-CF43-9C8E-48758A32C805}" type="slidenum">
              <a:rPr lang="en-US" smtClean="0"/>
              <a:t>1</a:t>
            </a:fld>
            <a:endParaRPr lang="en-US"/>
          </a:p>
        </p:txBody>
      </p:sp>
    </p:spTree>
    <p:extLst>
      <p:ext uri="{BB962C8B-B14F-4D97-AF65-F5344CB8AC3E}">
        <p14:creationId xmlns:p14="http://schemas.microsoft.com/office/powerpoint/2010/main" val="3092325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FB0BB5-7747-CF43-9C8E-48758A32C805}" type="slidenum">
              <a:rPr lang="en-US" smtClean="0"/>
              <a:t>10</a:t>
            </a:fld>
            <a:endParaRPr lang="en-US"/>
          </a:p>
        </p:txBody>
      </p:sp>
    </p:spTree>
    <p:extLst>
      <p:ext uri="{BB962C8B-B14F-4D97-AF65-F5344CB8AC3E}">
        <p14:creationId xmlns:p14="http://schemas.microsoft.com/office/powerpoint/2010/main" val="26200364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FB0BB5-7747-CF43-9C8E-48758A32C805}" type="slidenum">
              <a:rPr lang="en-US" smtClean="0"/>
              <a:t>11</a:t>
            </a:fld>
            <a:endParaRPr lang="en-US"/>
          </a:p>
        </p:txBody>
      </p:sp>
    </p:spTree>
    <p:extLst>
      <p:ext uri="{BB962C8B-B14F-4D97-AF65-F5344CB8AC3E}">
        <p14:creationId xmlns:p14="http://schemas.microsoft.com/office/powerpoint/2010/main" val="405482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group members include myself, Grant Galinger, Josh Phillips, and Kyle Spraggins. Our project advisor is Dr. Nan </a:t>
            </a:r>
            <a:r>
              <a:rPr lang="en-US" dirty="0" err="1"/>
              <a:t>Niu</a:t>
            </a:r>
            <a:endParaRPr lang="en-US" dirty="0"/>
          </a:p>
        </p:txBody>
      </p:sp>
      <p:sp>
        <p:nvSpPr>
          <p:cNvPr id="4" name="Slide Number Placeholder 3"/>
          <p:cNvSpPr>
            <a:spLocks noGrp="1"/>
          </p:cNvSpPr>
          <p:nvPr>
            <p:ph type="sldNum" sz="quarter" idx="5"/>
          </p:nvPr>
        </p:nvSpPr>
        <p:spPr/>
        <p:txBody>
          <a:bodyPr/>
          <a:lstStyle/>
          <a:p>
            <a:fld id="{29FB0BB5-7747-CF43-9C8E-48758A32C805}" type="slidenum">
              <a:rPr lang="en-US" smtClean="0"/>
              <a:t>2</a:t>
            </a:fld>
            <a:endParaRPr lang="en-US"/>
          </a:p>
        </p:txBody>
      </p:sp>
    </p:spTree>
    <p:extLst>
      <p:ext uri="{BB962C8B-B14F-4D97-AF65-F5344CB8AC3E}">
        <p14:creationId xmlns:p14="http://schemas.microsoft.com/office/powerpoint/2010/main" val="1140778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FB0BB5-7747-CF43-9C8E-48758A32C805}" type="slidenum">
              <a:rPr lang="en-US" smtClean="0"/>
              <a:t>3</a:t>
            </a:fld>
            <a:endParaRPr lang="en-US"/>
          </a:p>
        </p:txBody>
      </p:sp>
    </p:spTree>
    <p:extLst>
      <p:ext uri="{BB962C8B-B14F-4D97-AF65-F5344CB8AC3E}">
        <p14:creationId xmlns:p14="http://schemas.microsoft.com/office/powerpoint/2010/main" val="664195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few examples of our User Stories based on our project are (read slide)</a:t>
            </a:r>
          </a:p>
        </p:txBody>
      </p:sp>
      <p:sp>
        <p:nvSpPr>
          <p:cNvPr id="4" name="Slide Number Placeholder 3"/>
          <p:cNvSpPr>
            <a:spLocks noGrp="1"/>
          </p:cNvSpPr>
          <p:nvPr>
            <p:ph type="sldNum" sz="quarter" idx="5"/>
          </p:nvPr>
        </p:nvSpPr>
        <p:spPr/>
        <p:txBody>
          <a:bodyPr/>
          <a:lstStyle/>
          <a:p>
            <a:fld id="{29FB0BB5-7747-CF43-9C8E-48758A32C805}" type="slidenum">
              <a:rPr lang="en-US" smtClean="0"/>
              <a:t>4</a:t>
            </a:fld>
            <a:endParaRPr lang="en-US"/>
          </a:p>
        </p:txBody>
      </p:sp>
    </p:spTree>
    <p:extLst>
      <p:ext uri="{BB962C8B-B14F-4D97-AF65-F5344CB8AC3E}">
        <p14:creationId xmlns:p14="http://schemas.microsoft.com/office/powerpoint/2010/main" val="1072557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two examples of Design Diagrams describing the processes within our application (read slide)</a:t>
            </a:r>
          </a:p>
        </p:txBody>
      </p:sp>
      <p:sp>
        <p:nvSpPr>
          <p:cNvPr id="4" name="Slide Number Placeholder 3"/>
          <p:cNvSpPr>
            <a:spLocks noGrp="1"/>
          </p:cNvSpPr>
          <p:nvPr>
            <p:ph type="sldNum" sz="quarter" idx="5"/>
          </p:nvPr>
        </p:nvSpPr>
        <p:spPr/>
        <p:txBody>
          <a:bodyPr/>
          <a:lstStyle/>
          <a:p>
            <a:fld id="{29FB0BB5-7747-CF43-9C8E-48758A32C805}" type="slidenum">
              <a:rPr lang="en-US" smtClean="0"/>
              <a:t>5</a:t>
            </a:fld>
            <a:endParaRPr lang="en-US"/>
          </a:p>
        </p:txBody>
      </p:sp>
    </p:spTree>
    <p:extLst>
      <p:ext uri="{BB962C8B-B14F-4D97-AF65-F5344CB8AC3E}">
        <p14:creationId xmlns:p14="http://schemas.microsoft.com/office/powerpoint/2010/main" val="2135482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more in-depth Design Diagram displaying how a user will be authenticated through OAuth2.0 authentication.</a:t>
            </a:r>
          </a:p>
        </p:txBody>
      </p:sp>
      <p:sp>
        <p:nvSpPr>
          <p:cNvPr id="4" name="Slide Number Placeholder 3"/>
          <p:cNvSpPr>
            <a:spLocks noGrp="1"/>
          </p:cNvSpPr>
          <p:nvPr>
            <p:ph type="sldNum" sz="quarter" idx="5"/>
          </p:nvPr>
        </p:nvSpPr>
        <p:spPr/>
        <p:txBody>
          <a:bodyPr/>
          <a:lstStyle/>
          <a:p>
            <a:fld id="{29FB0BB5-7747-CF43-9C8E-48758A32C805}" type="slidenum">
              <a:rPr lang="en-US" smtClean="0"/>
              <a:t>6</a:t>
            </a:fld>
            <a:endParaRPr lang="en-US"/>
          </a:p>
        </p:txBody>
      </p:sp>
    </p:spTree>
    <p:extLst>
      <p:ext uri="{BB962C8B-B14F-4D97-AF65-F5344CB8AC3E}">
        <p14:creationId xmlns:p14="http://schemas.microsoft.com/office/powerpoint/2010/main" val="2519719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list of major project constraints</a:t>
            </a:r>
          </a:p>
        </p:txBody>
      </p:sp>
      <p:sp>
        <p:nvSpPr>
          <p:cNvPr id="4" name="Slide Number Placeholder 3"/>
          <p:cNvSpPr>
            <a:spLocks noGrp="1"/>
          </p:cNvSpPr>
          <p:nvPr>
            <p:ph type="sldNum" sz="quarter" idx="5"/>
          </p:nvPr>
        </p:nvSpPr>
        <p:spPr/>
        <p:txBody>
          <a:bodyPr/>
          <a:lstStyle/>
          <a:p>
            <a:fld id="{29FB0BB5-7747-CF43-9C8E-48758A32C805}" type="slidenum">
              <a:rPr lang="en-US" smtClean="0"/>
              <a:t>7</a:t>
            </a:fld>
            <a:endParaRPr lang="en-US"/>
          </a:p>
        </p:txBody>
      </p:sp>
    </p:spTree>
    <p:extLst>
      <p:ext uri="{BB962C8B-B14F-4D97-AF65-F5344CB8AC3E}">
        <p14:creationId xmlns:p14="http://schemas.microsoft.com/office/powerpoint/2010/main" val="746268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Progress made thus far</a:t>
            </a:r>
          </a:p>
        </p:txBody>
      </p:sp>
      <p:sp>
        <p:nvSpPr>
          <p:cNvPr id="4" name="Slide Number Placeholder 3"/>
          <p:cNvSpPr>
            <a:spLocks noGrp="1"/>
          </p:cNvSpPr>
          <p:nvPr>
            <p:ph type="sldNum" sz="quarter" idx="5"/>
          </p:nvPr>
        </p:nvSpPr>
        <p:spPr/>
        <p:txBody>
          <a:bodyPr/>
          <a:lstStyle/>
          <a:p>
            <a:fld id="{29FB0BB5-7747-CF43-9C8E-48758A32C805}" type="slidenum">
              <a:rPr lang="en-US" smtClean="0"/>
              <a:t>8</a:t>
            </a:fld>
            <a:endParaRPr lang="en-US"/>
          </a:p>
        </p:txBody>
      </p:sp>
    </p:spTree>
    <p:extLst>
      <p:ext uri="{BB962C8B-B14F-4D97-AF65-F5344CB8AC3E}">
        <p14:creationId xmlns:p14="http://schemas.microsoft.com/office/powerpoint/2010/main" val="438889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Expected accomplishments</a:t>
            </a:r>
          </a:p>
        </p:txBody>
      </p:sp>
      <p:sp>
        <p:nvSpPr>
          <p:cNvPr id="4" name="Slide Number Placeholder 3"/>
          <p:cNvSpPr>
            <a:spLocks noGrp="1"/>
          </p:cNvSpPr>
          <p:nvPr>
            <p:ph type="sldNum" sz="quarter" idx="5"/>
          </p:nvPr>
        </p:nvSpPr>
        <p:spPr/>
        <p:txBody>
          <a:bodyPr/>
          <a:lstStyle/>
          <a:p>
            <a:fld id="{29FB0BB5-7747-CF43-9C8E-48758A32C805}" type="slidenum">
              <a:rPr lang="en-US" smtClean="0"/>
              <a:t>9</a:t>
            </a:fld>
            <a:endParaRPr lang="en-US"/>
          </a:p>
        </p:txBody>
      </p:sp>
    </p:spTree>
    <p:extLst>
      <p:ext uri="{BB962C8B-B14F-4D97-AF65-F5344CB8AC3E}">
        <p14:creationId xmlns:p14="http://schemas.microsoft.com/office/powerpoint/2010/main" val="1663112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FE06F-4EA9-C547-9B3C-226D39CE08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6EC4BD-B725-0F45-8484-06B98B4CF9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01DC2F-791D-E649-89F2-FF25C4FAAEE8}"/>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5" name="Footer Placeholder 4">
            <a:extLst>
              <a:ext uri="{FF2B5EF4-FFF2-40B4-BE49-F238E27FC236}">
                <a16:creationId xmlns:a16="http://schemas.microsoft.com/office/drawing/2014/main" id="{270B946A-76ED-B946-9B79-DCD24FE73B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F99995-D75F-8A43-B01D-8A226E1EF996}"/>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1464149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D7E19-FBDB-C147-B2EA-F41C1E888D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C6C05BF-F4C7-6346-8963-32B5C90906C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5DBEA7-F13D-D949-A6C1-E833A65EBE81}"/>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5" name="Footer Placeholder 4">
            <a:extLst>
              <a:ext uri="{FF2B5EF4-FFF2-40B4-BE49-F238E27FC236}">
                <a16:creationId xmlns:a16="http://schemas.microsoft.com/office/drawing/2014/main" id="{0CF80617-13F9-1C4C-9FF9-E3F11ECC2F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894CD9-8701-594E-866D-FC1606C684C6}"/>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4026209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2A684F-BA94-B54D-8200-D97ECD5E39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717359-630C-BE43-8D88-E76A07049D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209FEC-CAE1-4C43-A45B-9C259A8375CF}"/>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5" name="Footer Placeholder 4">
            <a:extLst>
              <a:ext uri="{FF2B5EF4-FFF2-40B4-BE49-F238E27FC236}">
                <a16:creationId xmlns:a16="http://schemas.microsoft.com/office/drawing/2014/main" id="{001CF55F-205C-044F-8AA1-6156AD5DB8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4E5F64-478F-7B4D-B62F-F8E3B4934EA0}"/>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2048922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CE8B1-A091-D945-B84B-045B836F22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A8F5AF-0836-424B-BF02-65E14CE105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DED7C6-5510-C14C-B4FA-273A52FA0AD1}"/>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5" name="Footer Placeholder 4">
            <a:extLst>
              <a:ext uri="{FF2B5EF4-FFF2-40B4-BE49-F238E27FC236}">
                <a16:creationId xmlns:a16="http://schemas.microsoft.com/office/drawing/2014/main" id="{F773F5D4-96B8-DE43-8FE1-525C17C84C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60685-16AC-2A48-8765-04BA175BB7F7}"/>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22508273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D1B96-CA77-6E41-8B88-9346786E84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87119BA-993D-4C40-B649-C83CD5CB3D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3A11D5-FA60-3949-9935-5CA802CE6A64}"/>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5" name="Footer Placeholder 4">
            <a:extLst>
              <a:ext uri="{FF2B5EF4-FFF2-40B4-BE49-F238E27FC236}">
                <a16:creationId xmlns:a16="http://schemas.microsoft.com/office/drawing/2014/main" id="{A417B31F-04D0-8A43-BDC3-8D11F0E155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718CB1-9A71-5F4A-B894-98645046CA1E}"/>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657725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05D58-46EC-DE45-923C-FA3372E851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ADC11-DD91-F944-9A38-6214215BBA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D58436-4958-DC4A-908D-909A620E45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F2DCB5E-ECB5-0145-979E-F2F0302F5EBE}"/>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6" name="Footer Placeholder 5">
            <a:extLst>
              <a:ext uri="{FF2B5EF4-FFF2-40B4-BE49-F238E27FC236}">
                <a16:creationId xmlns:a16="http://schemas.microsoft.com/office/drawing/2014/main" id="{B6753914-066B-2641-9AF2-07ECF90279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063D94-8DBF-A542-927A-DCC87D508C98}"/>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24795471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3DCB5-D429-F74D-9B52-9BCFAAA4D3E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247DF18-1337-1F4A-9D86-2F314F067E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699311-6281-AE43-AB3B-8DC7815A15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D2850B-8B1F-E449-8FAB-9F7F5619C4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C667F4-6C9F-A947-A33C-BAE3E79DD82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52B3D43-9EA4-DA4E-907B-2589F3640AD5}"/>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8" name="Footer Placeholder 7">
            <a:extLst>
              <a:ext uri="{FF2B5EF4-FFF2-40B4-BE49-F238E27FC236}">
                <a16:creationId xmlns:a16="http://schemas.microsoft.com/office/drawing/2014/main" id="{D236CFBE-2D44-634F-B2CB-D66D2EC420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656A5A-25DA-9C45-B30D-5749D8529FB4}"/>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906346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BD837-0199-6648-B19D-0C30ECC26D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17F037-C7AB-F649-9CEE-E9252D3874E0}"/>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4" name="Footer Placeholder 3">
            <a:extLst>
              <a:ext uri="{FF2B5EF4-FFF2-40B4-BE49-F238E27FC236}">
                <a16:creationId xmlns:a16="http://schemas.microsoft.com/office/drawing/2014/main" id="{8814E90C-15E0-3F48-8126-138B1D8F45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04D854-C353-6B48-94A2-954613CB9FED}"/>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2546396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F69EAA-0DF2-6F41-BEAF-A0A1C219069B}"/>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3" name="Footer Placeholder 2">
            <a:extLst>
              <a:ext uri="{FF2B5EF4-FFF2-40B4-BE49-F238E27FC236}">
                <a16:creationId xmlns:a16="http://schemas.microsoft.com/office/drawing/2014/main" id="{BDFF6EFF-BD3B-B54B-ACCB-97A2C70DCD4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D4F98CB-D79E-2A44-9C23-9F4269A0D9A8}"/>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1041653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B9C44-ABB1-254C-82DA-08F4B8FFBE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CCA6927-8CFA-1647-BA85-1338C1EFAF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00BEF6F-4804-0C4D-972E-11FD69A8A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923781-32E5-6346-9637-B8E0F2EE008D}"/>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6" name="Footer Placeholder 5">
            <a:extLst>
              <a:ext uri="{FF2B5EF4-FFF2-40B4-BE49-F238E27FC236}">
                <a16:creationId xmlns:a16="http://schemas.microsoft.com/office/drawing/2014/main" id="{F2F558A4-821E-6D4B-8789-ECC6EBEB36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222A95-1A02-214C-8A38-51748BDBEE2B}"/>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2119074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68E16-C8C9-794C-9A82-82EB23E4BC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1B70B9-49F1-5F4D-AA85-5FD8AC24F6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B1955C-3F48-0846-86C2-53236424FE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BF9492-07EC-A94D-9857-278C587F5B1E}"/>
              </a:ext>
            </a:extLst>
          </p:cNvPr>
          <p:cNvSpPr>
            <a:spLocks noGrp="1"/>
          </p:cNvSpPr>
          <p:nvPr>
            <p:ph type="dt" sz="half" idx="10"/>
          </p:nvPr>
        </p:nvSpPr>
        <p:spPr/>
        <p:txBody>
          <a:bodyPr/>
          <a:lstStyle/>
          <a:p>
            <a:fld id="{DD7526F3-4480-4D4A-A7B0-B97FCF1C54F2}" type="datetimeFigureOut">
              <a:rPr lang="en-US" smtClean="0"/>
              <a:t>10/27/20</a:t>
            </a:fld>
            <a:endParaRPr lang="en-US"/>
          </a:p>
        </p:txBody>
      </p:sp>
      <p:sp>
        <p:nvSpPr>
          <p:cNvPr id="6" name="Footer Placeholder 5">
            <a:extLst>
              <a:ext uri="{FF2B5EF4-FFF2-40B4-BE49-F238E27FC236}">
                <a16:creationId xmlns:a16="http://schemas.microsoft.com/office/drawing/2014/main" id="{8079CD41-595D-EA46-97BF-335A88B872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17094E-5202-1D44-9EAF-18599E5E662E}"/>
              </a:ext>
            </a:extLst>
          </p:cNvPr>
          <p:cNvSpPr>
            <a:spLocks noGrp="1"/>
          </p:cNvSpPr>
          <p:nvPr>
            <p:ph type="sldNum" sz="quarter" idx="12"/>
          </p:nvPr>
        </p:nvSpPr>
        <p:spPr/>
        <p:txBody>
          <a:bodyPr/>
          <a:lstStyle/>
          <a:p>
            <a:fld id="{525F5652-DF7E-DE46-AB6B-DC5750D9D3DB}" type="slidenum">
              <a:rPr lang="en-US" smtClean="0"/>
              <a:t>‹#›</a:t>
            </a:fld>
            <a:endParaRPr lang="en-US"/>
          </a:p>
        </p:txBody>
      </p:sp>
    </p:spTree>
    <p:extLst>
      <p:ext uri="{BB962C8B-B14F-4D97-AF65-F5344CB8AC3E}">
        <p14:creationId xmlns:p14="http://schemas.microsoft.com/office/powerpoint/2010/main" val="42746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318F0F-4477-874C-BB24-3EC12258EE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35AEAA5-7D94-C043-9639-E6FC9B6890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48CF8E-E37D-6B40-A814-883BC1ED22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7526F3-4480-4D4A-A7B0-B97FCF1C54F2}" type="datetimeFigureOut">
              <a:rPr lang="en-US" smtClean="0"/>
              <a:t>10/27/20</a:t>
            </a:fld>
            <a:endParaRPr lang="en-US"/>
          </a:p>
        </p:txBody>
      </p:sp>
      <p:sp>
        <p:nvSpPr>
          <p:cNvPr id="5" name="Footer Placeholder 4">
            <a:extLst>
              <a:ext uri="{FF2B5EF4-FFF2-40B4-BE49-F238E27FC236}">
                <a16:creationId xmlns:a16="http://schemas.microsoft.com/office/drawing/2014/main" id="{13E90BDF-F265-9847-8213-D128C99033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183709C-62F3-C142-9BEE-86C9A5BA97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5F5652-DF7E-DE46-AB6B-DC5750D9D3DB}" type="slidenum">
              <a:rPr lang="en-US" smtClean="0"/>
              <a:t>‹#›</a:t>
            </a:fld>
            <a:endParaRPr lang="en-US"/>
          </a:p>
        </p:txBody>
      </p:sp>
    </p:spTree>
    <p:extLst>
      <p:ext uri="{BB962C8B-B14F-4D97-AF65-F5344CB8AC3E}">
        <p14:creationId xmlns:p14="http://schemas.microsoft.com/office/powerpoint/2010/main" val="9027008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EB6BF-D12A-7F4F-986B-BE6C6B1F4FFD}"/>
              </a:ext>
            </a:extLst>
          </p:cNvPr>
          <p:cNvSpPr>
            <a:spLocks noGrp="1"/>
          </p:cNvSpPr>
          <p:nvPr>
            <p:ph type="ctrTitle"/>
          </p:nvPr>
        </p:nvSpPr>
        <p:spPr/>
        <p:txBody>
          <a:bodyPr/>
          <a:lstStyle/>
          <a:p>
            <a:r>
              <a:rPr lang="en-US" b="1" dirty="0"/>
              <a:t>Crypto Link</a:t>
            </a:r>
            <a:br>
              <a:rPr lang="en-US" dirty="0"/>
            </a:br>
            <a:r>
              <a:rPr lang="en-US" sz="4000" dirty="0"/>
              <a:t>Senior Design Project</a:t>
            </a:r>
          </a:p>
        </p:txBody>
      </p:sp>
      <p:sp>
        <p:nvSpPr>
          <p:cNvPr id="3" name="Subtitle 2">
            <a:extLst>
              <a:ext uri="{FF2B5EF4-FFF2-40B4-BE49-F238E27FC236}">
                <a16:creationId xmlns:a16="http://schemas.microsoft.com/office/drawing/2014/main" id="{DFE40DB5-E53E-D249-B06F-B172F302B451}"/>
              </a:ext>
            </a:extLst>
          </p:cNvPr>
          <p:cNvSpPr>
            <a:spLocks noGrp="1"/>
          </p:cNvSpPr>
          <p:nvPr>
            <p:ph type="subTitle" idx="1"/>
          </p:nvPr>
        </p:nvSpPr>
        <p:spPr/>
        <p:txBody>
          <a:bodyPr/>
          <a:lstStyle/>
          <a:p>
            <a:r>
              <a:rPr lang="en-US" i="1" dirty="0"/>
              <a:t>Easily created audio/video recordings</a:t>
            </a:r>
          </a:p>
          <a:p>
            <a:r>
              <a:rPr lang="en-US" i="1" dirty="0"/>
              <a:t>Securely back up your files with Google Drive API</a:t>
            </a:r>
          </a:p>
        </p:txBody>
      </p:sp>
      <p:pic>
        <p:nvPicPr>
          <p:cNvPr id="8" name="Audio 7">
            <a:hlinkClick r:id="" action="ppaction://media"/>
            <a:extLst>
              <a:ext uri="{FF2B5EF4-FFF2-40B4-BE49-F238E27FC236}">
                <a16:creationId xmlns:a16="http://schemas.microsoft.com/office/drawing/2014/main" id="{3ECD42F3-2D38-5744-91B3-B6087D389E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07946860"/>
      </p:ext>
    </p:extLst>
  </p:cSld>
  <p:clrMapOvr>
    <a:masterClrMapping/>
  </p:clrMapOvr>
  <mc:AlternateContent xmlns:mc="http://schemas.openxmlformats.org/markup-compatibility/2006" xmlns:p14="http://schemas.microsoft.com/office/powerpoint/2010/main">
    <mc:Choice Requires="p14">
      <p:transition spd="slow" p14:dur="2000" advTm="15008"/>
    </mc:Choice>
    <mc:Fallback xmlns="">
      <p:transition spd="slow" advTm="15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493C3-B6D8-624E-A7B1-F27D0307173E}"/>
              </a:ext>
            </a:extLst>
          </p:cNvPr>
          <p:cNvSpPr>
            <a:spLocks noGrp="1"/>
          </p:cNvSpPr>
          <p:nvPr>
            <p:ph type="title"/>
          </p:nvPr>
        </p:nvSpPr>
        <p:spPr/>
        <p:txBody>
          <a:bodyPr/>
          <a:lstStyle/>
          <a:p>
            <a:r>
              <a:rPr lang="en-US" dirty="0"/>
              <a:t>Division of Work</a:t>
            </a:r>
          </a:p>
        </p:txBody>
      </p:sp>
      <p:sp>
        <p:nvSpPr>
          <p:cNvPr id="3" name="Content Placeholder 2">
            <a:extLst>
              <a:ext uri="{FF2B5EF4-FFF2-40B4-BE49-F238E27FC236}">
                <a16:creationId xmlns:a16="http://schemas.microsoft.com/office/drawing/2014/main" id="{EAE0E690-17F3-C444-9643-337F35817515}"/>
              </a:ext>
            </a:extLst>
          </p:cNvPr>
          <p:cNvSpPr>
            <a:spLocks noGrp="1"/>
          </p:cNvSpPr>
          <p:nvPr>
            <p:ph idx="1"/>
          </p:nvPr>
        </p:nvSpPr>
        <p:spPr/>
        <p:txBody>
          <a:bodyPr>
            <a:normAutofit fontScale="92500" lnSpcReduction="20000"/>
          </a:bodyPr>
          <a:lstStyle/>
          <a:p>
            <a:pPr marL="0" indent="0">
              <a:buNone/>
            </a:pPr>
            <a:r>
              <a:rPr lang="en-US" dirty="0"/>
              <a:t>Grant Galinger:</a:t>
            </a:r>
          </a:p>
          <a:p>
            <a:r>
              <a:rPr lang="en-US" dirty="0"/>
              <a:t>OAuth2.0 User Authentication</a:t>
            </a:r>
          </a:p>
          <a:p>
            <a:r>
              <a:rPr lang="en-US" dirty="0"/>
              <a:t>Php database implementation </a:t>
            </a:r>
          </a:p>
          <a:p>
            <a:r>
              <a:rPr lang="en-US" dirty="0"/>
              <a:t>Google Drive API Implementation</a:t>
            </a:r>
          </a:p>
          <a:p>
            <a:endParaRPr lang="en-US" dirty="0"/>
          </a:p>
          <a:p>
            <a:pPr marL="0" indent="0">
              <a:buNone/>
            </a:pPr>
            <a:r>
              <a:rPr lang="en-US" dirty="0"/>
              <a:t>Josh Phillips:</a:t>
            </a:r>
          </a:p>
          <a:p>
            <a:r>
              <a:rPr lang="en-US" dirty="0"/>
              <a:t>GetUserMedia API implementation </a:t>
            </a:r>
          </a:p>
          <a:p>
            <a:pPr marL="0" indent="0">
              <a:buNone/>
            </a:pPr>
            <a:endParaRPr lang="en-US" dirty="0"/>
          </a:p>
          <a:p>
            <a:pPr marL="0" indent="0">
              <a:buNone/>
            </a:pPr>
            <a:r>
              <a:rPr lang="en-US" dirty="0"/>
              <a:t>Kyle Spraggins:</a:t>
            </a:r>
          </a:p>
          <a:p>
            <a:r>
              <a:rPr lang="en-US" dirty="0"/>
              <a:t>Overall application design and layout</a:t>
            </a:r>
          </a:p>
        </p:txBody>
      </p:sp>
      <p:pic>
        <p:nvPicPr>
          <p:cNvPr id="4" name="divisionOfWork.m4a" descr="divisionOfWork.m4a">
            <a:hlinkClick r:id="" action="ppaction://media"/>
            <a:extLst>
              <a:ext uri="{FF2B5EF4-FFF2-40B4-BE49-F238E27FC236}">
                <a16:creationId xmlns:a16="http://schemas.microsoft.com/office/drawing/2014/main" id="{38E8554E-6274-F845-A951-2EA99DE253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15731" y="5905500"/>
            <a:ext cx="812800" cy="812800"/>
          </a:xfrm>
          <a:prstGeom prst="rect">
            <a:avLst/>
          </a:prstGeom>
        </p:spPr>
      </p:pic>
    </p:spTree>
    <p:extLst>
      <p:ext uri="{BB962C8B-B14F-4D97-AF65-F5344CB8AC3E}">
        <p14:creationId xmlns:p14="http://schemas.microsoft.com/office/powerpoint/2010/main" val="427782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4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4C00-D414-DE4B-8927-0EF43CAE10C8}"/>
              </a:ext>
            </a:extLst>
          </p:cNvPr>
          <p:cNvSpPr>
            <a:spLocks noGrp="1"/>
          </p:cNvSpPr>
          <p:nvPr>
            <p:ph type="title"/>
          </p:nvPr>
        </p:nvSpPr>
        <p:spPr/>
        <p:txBody>
          <a:bodyPr/>
          <a:lstStyle/>
          <a:p>
            <a:r>
              <a:rPr lang="en-US" dirty="0"/>
              <a:t>Expected Demo at Expo</a:t>
            </a:r>
          </a:p>
        </p:txBody>
      </p:sp>
      <p:sp>
        <p:nvSpPr>
          <p:cNvPr id="3" name="Content Placeholder 2">
            <a:extLst>
              <a:ext uri="{FF2B5EF4-FFF2-40B4-BE49-F238E27FC236}">
                <a16:creationId xmlns:a16="http://schemas.microsoft.com/office/drawing/2014/main" id="{0FBE144F-C830-A945-8400-FD766CD893B4}"/>
              </a:ext>
            </a:extLst>
          </p:cNvPr>
          <p:cNvSpPr>
            <a:spLocks noGrp="1"/>
          </p:cNvSpPr>
          <p:nvPr>
            <p:ph idx="1"/>
          </p:nvPr>
        </p:nvSpPr>
        <p:spPr/>
        <p:txBody>
          <a:bodyPr vert="horz" lIns="91440" tIns="45720" rIns="91440" bIns="45720" rtlCol="0" anchor="t">
            <a:normAutofit/>
          </a:bodyPr>
          <a:lstStyle/>
          <a:p>
            <a:r>
              <a:rPr lang="en-US" dirty="0">
                <a:ea typeface="+mn-lt"/>
                <a:cs typeface="+mn-lt"/>
              </a:rPr>
              <a:t>Working prototype or 1st release of Crypto Link</a:t>
            </a:r>
            <a:endParaRPr lang="en-US" dirty="0">
              <a:cs typeface="Calibri" panose="020F0502020204030204"/>
            </a:endParaRPr>
          </a:p>
          <a:p>
            <a:r>
              <a:rPr lang="en-US" dirty="0">
                <a:ea typeface="+mn-lt"/>
                <a:cs typeface="+mn-lt"/>
              </a:rPr>
              <a:t>Demonstrate seamless audio and video recordings through web app</a:t>
            </a:r>
            <a:endParaRPr lang="en-US" dirty="0"/>
          </a:p>
          <a:p>
            <a:r>
              <a:rPr lang="en-US" dirty="0">
                <a:ea typeface="+mn-lt"/>
                <a:cs typeface="+mn-lt"/>
              </a:rPr>
              <a:t>Demonstrate automatic backup to user’s Drive account using the Google Drive API</a:t>
            </a:r>
            <a:endParaRPr lang="en-US" dirty="0"/>
          </a:p>
          <a:p>
            <a:pPr marL="0" indent="0">
              <a:buNone/>
            </a:pPr>
            <a:endParaRPr lang="en-US" dirty="0">
              <a:cs typeface="Calibri"/>
            </a:endParaRPr>
          </a:p>
        </p:txBody>
      </p:sp>
      <p:pic>
        <p:nvPicPr>
          <p:cNvPr id="4" name="expectedDemoAtExpo.m4a" descr="expectedDemoAtExpo.m4a">
            <a:hlinkClick r:id="" action="ppaction://media"/>
            <a:extLst>
              <a:ext uri="{FF2B5EF4-FFF2-40B4-BE49-F238E27FC236}">
                <a16:creationId xmlns:a16="http://schemas.microsoft.com/office/drawing/2014/main" id="{714AC025-345E-FC4A-9F78-3E9A24044B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18800" y="5680075"/>
            <a:ext cx="812800" cy="812800"/>
          </a:xfrm>
          <a:prstGeom prst="rect">
            <a:avLst/>
          </a:prstGeom>
        </p:spPr>
      </p:pic>
    </p:spTree>
    <p:extLst>
      <p:ext uri="{BB962C8B-B14F-4D97-AF65-F5344CB8AC3E}">
        <p14:creationId xmlns:p14="http://schemas.microsoft.com/office/powerpoint/2010/main" val="1261725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6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0F6C-F627-6341-8C58-FF7760A303CA}"/>
              </a:ext>
            </a:extLst>
          </p:cNvPr>
          <p:cNvSpPr>
            <a:spLocks noGrp="1"/>
          </p:cNvSpPr>
          <p:nvPr>
            <p:ph type="title"/>
          </p:nvPr>
        </p:nvSpPr>
        <p:spPr/>
        <p:txBody>
          <a:bodyPr/>
          <a:lstStyle/>
          <a:p>
            <a:r>
              <a:rPr lang="en-US" dirty="0"/>
              <a:t>Group Members:</a:t>
            </a:r>
          </a:p>
        </p:txBody>
      </p:sp>
      <p:sp>
        <p:nvSpPr>
          <p:cNvPr id="3" name="Content Placeholder 2">
            <a:extLst>
              <a:ext uri="{FF2B5EF4-FFF2-40B4-BE49-F238E27FC236}">
                <a16:creationId xmlns:a16="http://schemas.microsoft.com/office/drawing/2014/main" id="{D0E41228-BE98-AD4E-872C-5B14C8BCDE3A}"/>
              </a:ext>
            </a:extLst>
          </p:cNvPr>
          <p:cNvSpPr>
            <a:spLocks noGrp="1"/>
          </p:cNvSpPr>
          <p:nvPr>
            <p:ph idx="1"/>
          </p:nvPr>
        </p:nvSpPr>
        <p:spPr/>
        <p:txBody>
          <a:bodyPr/>
          <a:lstStyle/>
          <a:p>
            <a:r>
              <a:rPr lang="en-US" dirty="0"/>
              <a:t>Grant Galinger – </a:t>
            </a:r>
            <a:r>
              <a:rPr lang="en-US" dirty="0" err="1"/>
              <a:t>galinggr@mail.uc.edu</a:t>
            </a:r>
            <a:endParaRPr lang="en-US" dirty="0"/>
          </a:p>
          <a:p>
            <a:r>
              <a:rPr lang="en-US" dirty="0"/>
              <a:t>Josh Phillips – phill2j7@mail.uc.edu</a:t>
            </a:r>
          </a:p>
          <a:p>
            <a:r>
              <a:rPr lang="en-US" dirty="0"/>
              <a:t>Kyle Spraggins – </a:t>
            </a:r>
            <a:r>
              <a:rPr lang="en-US" dirty="0" err="1"/>
              <a:t>spraggkj@mail.uc.edu</a:t>
            </a:r>
            <a:r>
              <a:rPr lang="en-US" dirty="0"/>
              <a:t> </a:t>
            </a:r>
          </a:p>
          <a:p>
            <a:r>
              <a:rPr lang="en-US" dirty="0"/>
              <a:t>Project Advisor - Dr. Nan </a:t>
            </a:r>
            <a:r>
              <a:rPr lang="en-US" dirty="0" err="1"/>
              <a:t>Niu</a:t>
            </a:r>
            <a:endParaRPr lang="en-US" dirty="0"/>
          </a:p>
        </p:txBody>
      </p:sp>
      <p:pic>
        <p:nvPicPr>
          <p:cNvPr id="7" name="Audio 6">
            <a:hlinkClick r:id="" action="ppaction://media"/>
            <a:extLst>
              <a:ext uri="{FF2B5EF4-FFF2-40B4-BE49-F238E27FC236}">
                <a16:creationId xmlns:a16="http://schemas.microsoft.com/office/drawing/2014/main" id="{24E9CEAB-3F01-F540-91D6-E0C9317BCA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16344047"/>
      </p:ext>
    </p:extLst>
  </p:cSld>
  <p:clrMapOvr>
    <a:masterClrMapping/>
  </p:clrMapOvr>
  <mc:AlternateContent xmlns:mc="http://schemas.openxmlformats.org/markup-compatibility/2006" xmlns:p14="http://schemas.microsoft.com/office/powerpoint/2010/main">
    <mc:Choice Requires="p14">
      <p:transition spd="slow" p14:dur="2000" advTm="11308"/>
    </mc:Choice>
    <mc:Fallback xmlns="">
      <p:transition spd="slow" advTm="113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0E79A-11D4-864B-94F4-10DCCC7C02C2}"/>
              </a:ext>
            </a:extLst>
          </p:cNvPr>
          <p:cNvSpPr>
            <a:spLocks noGrp="1"/>
          </p:cNvSpPr>
          <p:nvPr>
            <p:ph type="title"/>
          </p:nvPr>
        </p:nvSpPr>
        <p:spPr/>
        <p:txBody>
          <a:bodyPr/>
          <a:lstStyle/>
          <a:p>
            <a:r>
              <a:rPr lang="en-US" dirty="0"/>
              <a:t>Project Abstract </a:t>
            </a:r>
          </a:p>
        </p:txBody>
      </p:sp>
      <p:sp>
        <p:nvSpPr>
          <p:cNvPr id="3" name="Content Placeholder 2">
            <a:extLst>
              <a:ext uri="{FF2B5EF4-FFF2-40B4-BE49-F238E27FC236}">
                <a16:creationId xmlns:a16="http://schemas.microsoft.com/office/drawing/2014/main" id="{E55B2A05-FF76-DB40-82B2-7876A699803A}"/>
              </a:ext>
            </a:extLst>
          </p:cNvPr>
          <p:cNvSpPr>
            <a:spLocks noGrp="1"/>
          </p:cNvSpPr>
          <p:nvPr>
            <p:ph idx="1"/>
          </p:nvPr>
        </p:nvSpPr>
        <p:spPr/>
        <p:txBody>
          <a:bodyPr/>
          <a:lstStyle/>
          <a:p>
            <a:pPr marL="0" indent="0">
              <a:buNone/>
            </a:pPr>
            <a:r>
              <a:rPr lang="en-US" dirty="0"/>
              <a:t>Our project is based around the idea of creating a web application geared towards creating audio and video recordings and allowing the user to automatically back them up through their Google Drive account. This application will allow the user, once they have been authorized through OAuth2.0 Authorization, to seamlessly create audio and/or video recordings directly within the app, and when finished, send them to their Drive account with use of the Google Drive API.</a:t>
            </a:r>
          </a:p>
        </p:txBody>
      </p:sp>
      <p:pic>
        <p:nvPicPr>
          <p:cNvPr id="5" name="Audio 4">
            <a:hlinkClick r:id="" action="ppaction://media"/>
            <a:extLst>
              <a:ext uri="{FF2B5EF4-FFF2-40B4-BE49-F238E27FC236}">
                <a16:creationId xmlns:a16="http://schemas.microsoft.com/office/drawing/2014/main" id="{808DA919-F772-4343-AA11-E8E23B86CD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48624863"/>
      </p:ext>
    </p:extLst>
  </p:cSld>
  <p:clrMapOvr>
    <a:masterClrMapping/>
  </p:clrMapOvr>
  <mc:AlternateContent xmlns:mc="http://schemas.openxmlformats.org/markup-compatibility/2006" xmlns:p14="http://schemas.microsoft.com/office/powerpoint/2010/main">
    <mc:Choice Requires="p14">
      <p:transition spd="slow" p14:dur="2000" advTm="31203"/>
    </mc:Choice>
    <mc:Fallback xmlns="">
      <p:transition spd="slow" advTm="31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E6F42-9207-B947-995B-69EAB2A7021A}"/>
              </a:ext>
            </a:extLst>
          </p:cNvPr>
          <p:cNvSpPr>
            <a:spLocks noGrp="1"/>
          </p:cNvSpPr>
          <p:nvPr>
            <p:ph type="title"/>
          </p:nvPr>
        </p:nvSpPr>
        <p:spPr/>
        <p:txBody>
          <a:bodyPr/>
          <a:lstStyle/>
          <a:p>
            <a:r>
              <a:rPr lang="en-US" dirty="0"/>
              <a:t>User Stories</a:t>
            </a:r>
          </a:p>
        </p:txBody>
      </p:sp>
      <p:sp>
        <p:nvSpPr>
          <p:cNvPr id="3" name="Content Placeholder 2">
            <a:extLst>
              <a:ext uri="{FF2B5EF4-FFF2-40B4-BE49-F238E27FC236}">
                <a16:creationId xmlns:a16="http://schemas.microsoft.com/office/drawing/2014/main" id="{22E282FF-1042-1246-B4C5-4BF3E15A79BC}"/>
              </a:ext>
            </a:extLst>
          </p:cNvPr>
          <p:cNvSpPr>
            <a:spLocks noGrp="1"/>
          </p:cNvSpPr>
          <p:nvPr>
            <p:ph idx="1"/>
          </p:nvPr>
        </p:nvSpPr>
        <p:spPr/>
        <p:txBody>
          <a:bodyPr/>
          <a:lstStyle/>
          <a:p>
            <a:r>
              <a:rPr lang="en-US" dirty="0"/>
              <a:t>As a content creator, I want the ability to quickly and easily record commentary so that I can spend less time editing</a:t>
            </a:r>
          </a:p>
          <a:p>
            <a:r>
              <a:rPr lang="en-US" dirty="0"/>
              <a:t>As a student, I want the ability to record video of myself so that my online class presentations go smoothly</a:t>
            </a:r>
          </a:p>
          <a:p>
            <a:r>
              <a:rPr lang="en-US" dirty="0"/>
              <a:t>As a teacher, I want my audio and video recordings easily backed up so that I don’t have to worry about losing valuable data</a:t>
            </a:r>
          </a:p>
          <a:p>
            <a:pPr marL="0" indent="0">
              <a:buNone/>
            </a:pPr>
            <a:endParaRPr lang="en-US" dirty="0"/>
          </a:p>
        </p:txBody>
      </p:sp>
      <p:pic>
        <p:nvPicPr>
          <p:cNvPr id="6" name="Audio 5">
            <a:hlinkClick r:id="" action="ppaction://media"/>
            <a:extLst>
              <a:ext uri="{FF2B5EF4-FFF2-40B4-BE49-F238E27FC236}">
                <a16:creationId xmlns:a16="http://schemas.microsoft.com/office/drawing/2014/main" id="{A39AEA56-A6A6-2B49-91FB-6F78DF930C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59113963"/>
      </p:ext>
    </p:extLst>
  </p:cSld>
  <p:clrMapOvr>
    <a:masterClrMapping/>
  </p:clrMapOvr>
  <mc:AlternateContent xmlns:mc="http://schemas.openxmlformats.org/markup-compatibility/2006" xmlns:p14="http://schemas.microsoft.com/office/powerpoint/2010/main">
    <mc:Choice Requires="p14">
      <p:transition spd="slow" p14:dur="2000" advTm="26675"/>
    </mc:Choice>
    <mc:Fallback xmlns="">
      <p:transition spd="slow" advTm="266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1FB8A-659D-2A43-9D79-C87F5A554115}"/>
              </a:ext>
            </a:extLst>
          </p:cNvPr>
          <p:cNvSpPr>
            <a:spLocks noGrp="1"/>
          </p:cNvSpPr>
          <p:nvPr>
            <p:ph type="title"/>
          </p:nvPr>
        </p:nvSpPr>
        <p:spPr/>
        <p:txBody>
          <a:bodyPr/>
          <a:lstStyle/>
          <a:p>
            <a:r>
              <a:rPr lang="en-US" dirty="0"/>
              <a:t>Design Diagrams</a:t>
            </a:r>
          </a:p>
        </p:txBody>
      </p:sp>
      <p:sp>
        <p:nvSpPr>
          <p:cNvPr id="3" name="Content Placeholder 2">
            <a:extLst>
              <a:ext uri="{FF2B5EF4-FFF2-40B4-BE49-F238E27FC236}">
                <a16:creationId xmlns:a16="http://schemas.microsoft.com/office/drawing/2014/main" id="{C86BB37D-89AE-DC41-88DF-0D8E13B7F1AE}"/>
              </a:ext>
            </a:extLst>
          </p:cNvPr>
          <p:cNvSpPr>
            <a:spLocks noGrp="1"/>
          </p:cNvSpPr>
          <p:nvPr>
            <p:ph idx="1"/>
          </p:nvPr>
        </p:nvSpPr>
        <p:spPr/>
        <p:txBody>
          <a:bodyPr/>
          <a:lstStyle/>
          <a:p>
            <a:r>
              <a:rPr lang="en-US" dirty="0"/>
              <a:t>At the most basic level, this application will allow users to record and save audio and video files to their Google Drive account</a:t>
            </a:r>
          </a:p>
          <a:p>
            <a:endParaRPr lang="en-US" dirty="0"/>
          </a:p>
          <a:p>
            <a:pPr marL="0" indent="0">
              <a:buNone/>
            </a:pPr>
            <a:endParaRPr lang="en-US" dirty="0"/>
          </a:p>
          <a:p>
            <a:r>
              <a:rPr lang="en-US" dirty="0"/>
              <a:t>More specifically, the application will be using the Google Drive API in order to access their Google Drive accounts.</a:t>
            </a:r>
          </a:p>
        </p:txBody>
      </p:sp>
      <p:pic>
        <p:nvPicPr>
          <p:cNvPr id="4" name="Picture 2">
            <a:extLst>
              <a:ext uri="{FF2B5EF4-FFF2-40B4-BE49-F238E27FC236}">
                <a16:creationId xmlns:a16="http://schemas.microsoft.com/office/drawing/2014/main" id="{E4BDC440-3854-8947-90DA-8EE21F30B97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6591" b="19542"/>
          <a:stretch/>
        </p:blipFill>
        <p:spPr bwMode="auto">
          <a:xfrm>
            <a:off x="2863722" y="2810933"/>
            <a:ext cx="6464555" cy="94826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B05D7200-5DAC-9C48-AACF-FFAEF1BD1EF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4140" b="25101"/>
          <a:stretch/>
        </p:blipFill>
        <p:spPr bwMode="auto">
          <a:xfrm>
            <a:off x="2317301" y="4741333"/>
            <a:ext cx="7557398" cy="948267"/>
          </a:xfrm>
          <a:prstGeom prst="rect">
            <a:avLst/>
          </a:prstGeom>
          <a:noFill/>
          <a:extLst>
            <a:ext uri="{909E8E84-426E-40DD-AFC4-6F175D3DCCD1}">
              <a14:hiddenFill xmlns:a14="http://schemas.microsoft.com/office/drawing/2010/main">
                <a:solidFill>
                  <a:srgbClr val="FFFFFF"/>
                </a:solidFill>
              </a14:hiddenFill>
            </a:ext>
          </a:extLst>
        </p:spPr>
      </p:pic>
      <p:pic>
        <p:nvPicPr>
          <p:cNvPr id="8" name="Audio 7">
            <a:hlinkClick r:id="" action="ppaction://media"/>
            <a:extLst>
              <a:ext uri="{FF2B5EF4-FFF2-40B4-BE49-F238E27FC236}">
                <a16:creationId xmlns:a16="http://schemas.microsoft.com/office/drawing/2014/main" id="{68BB06DA-2F86-B643-84BC-82B2BEAEFA8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59470861"/>
      </p:ext>
    </p:extLst>
  </p:cSld>
  <p:clrMapOvr>
    <a:masterClrMapping/>
  </p:clrMapOvr>
  <mc:AlternateContent xmlns:mc="http://schemas.openxmlformats.org/markup-compatibility/2006" xmlns:p14="http://schemas.microsoft.com/office/powerpoint/2010/main">
    <mc:Choice Requires="p14">
      <p:transition spd="slow" p14:dur="2000" advTm="23957"/>
    </mc:Choice>
    <mc:Fallback xmlns="">
      <p:transition spd="slow" advTm="23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2C2EB-BA81-1B42-8177-6AD34D5FB7D9}"/>
              </a:ext>
            </a:extLst>
          </p:cNvPr>
          <p:cNvSpPr>
            <a:spLocks noGrp="1"/>
          </p:cNvSpPr>
          <p:nvPr>
            <p:ph type="title"/>
          </p:nvPr>
        </p:nvSpPr>
        <p:spPr/>
        <p:txBody>
          <a:bodyPr/>
          <a:lstStyle/>
          <a:p>
            <a:r>
              <a:rPr lang="en-US" dirty="0"/>
              <a:t>Design Diagrams Cont.</a:t>
            </a:r>
          </a:p>
        </p:txBody>
      </p:sp>
      <p:sp>
        <p:nvSpPr>
          <p:cNvPr id="5" name="Content Placeholder 4">
            <a:extLst>
              <a:ext uri="{FF2B5EF4-FFF2-40B4-BE49-F238E27FC236}">
                <a16:creationId xmlns:a16="http://schemas.microsoft.com/office/drawing/2014/main" id="{EC714C4E-C8E7-BC40-B34F-DFDE78C29D63}"/>
              </a:ext>
            </a:extLst>
          </p:cNvPr>
          <p:cNvSpPr>
            <a:spLocks noGrp="1"/>
          </p:cNvSpPr>
          <p:nvPr>
            <p:ph idx="1"/>
          </p:nvPr>
        </p:nvSpPr>
        <p:spPr/>
        <p:txBody>
          <a:bodyPr/>
          <a:lstStyle/>
          <a:p>
            <a:r>
              <a:rPr lang="en-US" dirty="0"/>
              <a:t>MORE specifically, this application will be utilizing OAuth 2.0 authorization to authorize users.</a:t>
            </a:r>
          </a:p>
          <a:p>
            <a:pPr marL="0" indent="0">
              <a:buNone/>
            </a:pPr>
            <a:endParaRPr lang="en-US" dirty="0"/>
          </a:p>
        </p:txBody>
      </p:sp>
      <p:pic>
        <p:nvPicPr>
          <p:cNvPr id="2050" name="Picture 2">
            <a:extLst>
              <a:ext uri="{FF2B5EF4-FFF2-40B4-BE49-F238E27FC236}">
                <a16:creationId xmlns:a16="http://schemas.microsoft.com/office/drawing/2014/main" id="{B3DBB50B-79ED-7047-A2A3-D69CF3A3EA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5651" y="2991555"/>
            <a:ext cx="10920698" cy="2957689"/>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8DB550B2-7198-EB43-BC14-C73BFC3806F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65026986"/>
      </p:ext>
    </p:extLst>
  </p:cSld>
  <p:clrMapOvr>
    <a:masterClrMapping/>
  </p:clrMapOvr>
  <mc:AlternateContent xmlns:mc="http://schemas.openxmlformats.org/markup-compatibility/2006" xmlns:p14="http://schemas.microsoft.com/office/powerpoint/2010/main">
    <mc:Choice Requires="p14">
      <p:transition spd="slow" p14:dur="2000" advTm="13588"/>
    </mc:Choice>
    <mc:Fallback xmlns="">
      <p:transition spd="slow" advTm="135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025C-1382-984D-A37A-B7CF5426D173}"/>
              </a:ext>
            </a:extLst>
          </p:cNvPr>
          <p:cNvSpPr>
            <a:spLocks noGrp="1"/>
          </p:cNvSpPr>
          <p:nvPr>
            <p:ph type="title"/>
          </p:nvPr>
        </p:nvSpPr>
        <p:spPr/>
        <p:txBody>
          <a:bodyPr/>
          <a:lstStyle/>
          <a:p>
            <a:r>
              <a:rPr lang="en-US" dirty="0"/>
              <a:t>Major Project Constraints</a:t>
            </a:r>
          </a:p>
        </p:txBody>
      </p:sp>
      <p:sp>
        <p:nvSpPr>
          <p:cNvPr id="3" name="Content Placeholder 2">
            <a:extLst>
              <a:ext uri="{FF2B5EF4-FFF2-40B4-BE49-F238E27FC236}">
                <a16:creationId xmlns:a16="http://schemas.microsoft.com/office/drawing/2014/main" id="{5CA2B66F-79F3-5749-AC7E-EC34BC95D01E}"/>
              </a:ext>
            </a:extLst>
          </p:cNvPr>
          <p:cNvSpPr>
            <a:spLocks noGrp="1"/>
          </p:cNvSpPr>
          <p:nvPr>
            <p:ph idx="1"/>
          </p:nvPr>
        </p:nvSpPr>
        <p:spPr/>
        <p:txBody>
          <a:bodyPr>
            <a:normAutofit lnSpcReduction="10000"/>
          </a:bodyPr>
          <a:lstStyle/>
          <a:p>
            <a:r>
              <a:rPr lang="en-US" b="1" dirty="0"/>
              <a:t>Time</a:t>
            </a:r>
            <a:r>
              <a:rPr lang="en-US" dirty="0"/>
              <a:t> – research and information gathering, deadlines, classwork</a:t>
            </a:r>
          </a:p>
          <a:p>
            <a:r>
              <a:rPr lang="en-US" b="1" dirty="0"/>
              <a:t>Expertise</a:t>
            </a:r>
            <a:r>
              <a:rPr lang="en-US" dirty="0"/>
              <a:t> – JS, web apps, PHP, encryption, web design</a:t>
            </a:r>
          </a:p>
          <a:p>
            <a:r>
              <a:rPr lang="en-US" b="1" dirty="0"/>
              <a:t>Security</a:t>
            </a:r>
            <a:r>
              <a:rPr lang="en-US" dirty="0"/>
              <a:t>  - we will need strong encryption</a:t>
            </a:r>
          </a:p>
          <a:p>
            <a:r>
              <a:rPr lang="en-US" b="1" dirty="0"/>
              <a:t>Economic Cost - </a:t>
            </a:r>
            <a:r>
              <a:rPr lang="en-US" dirty="0"/>
              <a:t>none</a:t>
            </a:r>
          </a:p>
          <a:p>
            <a:r>
              <a:rPr lang="en-US" b="1" dirty="0"/>
              <a:t>Scope</a:t>
            </a:r>
            <a:r>
              <a:rPr lang="en-US" dirty="0"/>
              <a:t> - none</a:t>
            </a:r>
          </a:p>
          <a:p>
            <a:r>
              <a:rPr lang="en-US" b="1" dirty="0"/>
              <a:t>Ethical</a:t>
            </a:r>
            <a:r>
              <a:rPr lang="en-US" dirty="0"/>
              <a:t> - none</a:t>
            </a:r>
          </a:p>
          <a:p>
            <a:r>
              <a:rPr lang="en-US" b="1" dirty="0"/>
              <a:t>Social - </a:t>
            </a:r>
            <a:r>
              <a:rPr lang="en-US" dirty="0"/>
              <a:t>none</a:t>
            </a:r>
          </a:p>
          <a:p>
            <a:r>
              <a:rPr lang="en-US" b="1" dirty="0"/>
              <a:t>Environmental </a:t>
            </a:r>
            <a:r>
              <a:rPr lang="en-US" dirty="0"/>
              <a:t>- none</a:t>
            </a:r>
          </a:p>
          <a:p>
            <a:r>
              <a:rPr lang="en-US" b="1" dirty="0"/>
              <a:t>Cultural Impact </a:t>
            </a:r>
            <a:r>
              <a:rPr lang="en-US" dirty="0"/>
              <a:t>-none</a:t>
            </a:r>
          </a:p>
        </p:txBody>
      </p:sp>
      <p:pic>
        <p:nvPicPr>
          <p:cNvPr id="6" name="Audio 5">
            <a:hlinkClick r:id="" action="ppaction://media"/>
            <a:extLst>
              <a:ext uri="{FF2B5EF4-FFF2-40B4-BE49-F238E27FC236}">
                <a16:creationId xmlns:a16="http://schemas.microsoft.com/office/drawing/2014/main" id="{0A401318-7B61-4184-A815-6026B3E856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66244158"/>
      </p:ext>
    </p:extLst>
  </p:cSld>
  <p:clrMapOvr>
    <a:masterClrMapping/>
  </p:clrMapOvr>
  <mc:AlternateContent xmlns:mc="http://schemas.openxmlformats.org/markup-compatibility/2006" xmlns:p14="http://schemas.microsoft.com/office/powerpoint/2010/main">
    <mc:Choice Requires="p14">
      <p:transition spd="slow" p14:dur="2000" advTm="28945"/>
    </mc:Choice>
    <mc:Fallback xmlns="">
      <p:transition spd="slow" advTm="289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A89E7-79B9-AC47-8840-83857B1E68D8}"/>
              </a:ext>
            </a:extLst>
          </p:cNvPr>
          <p:cNvSpPr>
            <a:spLocks noGrp="1"/>
          </p:cNvSpPr>
          <p:nvPr>
            <p:ph type="title"/>
          </p:nvPr>
        </p:nvSpPr>
        <p:spPr/>
        <p:txBody>
          <a:bodyPr/>
          <a:lstStyle/>
          <a:p>
            <a:r>
              <a:rPr lang="en-US" dirty="0"/>
              <a:t>Review of Project Progress</a:t>
            </a:r>
          </a:p>
        </p:txBody>
      </p:sp>
      <p:sp>
        <p:nvSpPr>
          <p:cNvPr id="3" name="Content Placeholder 2">
            <a:extLst>
              <a:ext uri="{FF2B5EF4-FFF2-40B4-BE49-F238E27FC236}">
                <a16:creationId xmlns:a16="http://schemas.microsoft.com/office/drawing/2014/main" id="{8E01AD89-36DF-CF43-A6A0-2FC87F542336}"/>
              </a:ext>
            </a:extLst>
          </p:cNvPr>
          <p:cNvSpPr>
            <a:spLocks noGrp="1"/>
          </p:cNvSpPr>
          <p:nvPr>
            <p:ph idx="1"/>
          </p:nvPr>
        </p:nvSpPr>
        <p:spPr/>
        <p:txBody>
          <a:bodyPr/>
          <a:lstStyle/>
          <a:p>
            <a:r>
              <a:rPr lang="en-US" dirty="0"/>
              <a:t>Working on OAuth2.0 Authorization for Google Drive Account</a:t>
            </a:r>
          </a:p>
          <a:p>
            <a:r>
              <a:rPr lang="en-US" dirty="0"/>
              <a:t>Working on establishing connection to php database</a:t>
            </a:r>
          </a:p>
          <a:p>
            <a:r>
              <a:rPr lang="en-US" dirty="0"/>
              <a:t>Working on designing the web application pages</a:t>
            </a:r>
          </a:p>
          <a:p>
            <a:r>
              <a:rPr lang="en-US" dirty="0"/>
              <a:t>Becoming proficient in web design and layout</a:t>
            </a:r>
          </a:p>
          <a:p>
            <a:r>
              <a:rPr lang="en-US" dirty="0"/>
              <a:t>Researching potential encryption methods</a:t>
            </a:r>
          </a:p>
        </p:txBody>
      </p:sp>
      <p:pic>
        <p:nvPicPr>
          <p:cNvPr id="11" name="Audio 10">
            <a:hlinkClick r:id="" action="ppaction://media"/>
            <a:extLst>
              <a:ext uri="{FF2B5EF4-FFF2-40B4-BE49-F238E27FC236}">
                <a16:creationId xmlns:a16="http://schemas.microsoft.com/office/drawing/2014/main" id="{A154B081-77B5-4406-AA0C-074A4C8A4E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4074439"/>
      </p:ext>
    </p:extLst>
  </p:cSld>
  <p:clrMapOvr>
    <a:masterClrMapping/>
  </p:clrMapOvr>
  <mc:AlternateContent xmlns:mc="http://schemas.openxmlformats.org/markup-compatibility/2006" xmlns:p14="http://schemas.microsoft.com/office/powerpoint/2010/main">
    <mc:Choice Requires="p14">
      <p:transition spd="slow" p14:dur="2000" advTm="21376"/>
    </mc:Choice>
    <mc:Fallback xmlns="">
      <p:transition spd="slow" advTm="21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CF9BF-5263-8C46-907C-2D7E2CC9DCFA}"/>
              </a:ext>
            </a:extLst>
          </p:cNvPr>
          <p:cNvSpPr>
            <a:spLocks noGrp="1"/>
          </p:cNvSpPr>
          <p:nvPr>
            <p:ph type="title"/>
          </p:nvPr>
        </p:nvSpPr>
        <p:spPr/>
        <p:txBody>
          <a:bodyPr/>
          <a:lstStyle/>
          <a:p>
            <a:r>
              <a:rPr lang="en-US" dirty="0"/>
              <a:t>Expected Accomplishments </a:t>
            </a:r>
          </a:p>
        </p:txBody>
      </p:sp>
      <p:sp>
        <p:nvSpPr>
          <p:cNvPr id="3" name="Content Placeholder 2">
            <a:extLst>
              <a:ext uri="{FF2B5EF4-FFF2-40B4-BE49-F238E27FC236}">
                <a16:creationId xmlns:a16="http://schemas.microsoft.com/office/drawing/2014/main" id="{FD5EC303-8989-7046-8019-549DA083B5BD}"/>
              </a:ext>
            </a:extLst>
          </p:cNvPr>
          <p:cNvSpPr>
            <a:spLocks noGrp="1"/>
          </p:cNvSpPr>
          <p:nvPr>
            <p:ph idx="1"/>
          </p:nvPr>
        </p:nvSpPr>
        <p:spPr/>
        <p:txBody>
          <a:bodyPr/>
          <a:lstStyle/>
          <a:p>
            <a:r>
              <a:rPr lang="en-US" dirty="0"/>
              <a:t>A functional, secure, and aesthetically pleasing web application that satisfies our project goals</a:t>
            </a:r>
          </a:p>
          <a:p>
            <a:endParaRPr lang="en-US" dirty="0"/>
          </a:p>
          <a:p>
            <a:r>
              <a:rPr lang="en-US" dirty="0"/>
              <a:t>Become better and more knowledgeable software developers</a:t>
            </a:r>
          </a:p>
        </p:txBody>
      </p:sp>
      <p:pic>
        <p:nvPicPr>
          <p:cNvPr id="6" name="Audio 5">
            <a:hlinkClick r:id="" action="ppaction://media"/>
            <a:extLst>
              <a:ext uri="{FF2B5EF4-FFF2-40B4-BE49-F238E27FC236}">
                <a16:creationId xmlns:a16="http://schemas.microsoft.com/office/drawing/2014/main" id="{428CEA16-8E41-4ED2-9360-7925FC2A1C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32380863"/>
      </p:ext>
    </p:extLst>
  </p:cSld>
  <p:clrMapOvr>
    <a:masterClrMapping/>
  </p:clrMapOvr>
  <mc:AlternateContent xmlns:mc="http://schemas.openxmlformats.org/markup-compatibility/2006" xmlns:p14="http://schemas.microsoft.com/office/powerpoint/2010/main">
    <mc:Choice Requires="p14">
      <p:transition spd="slow" p14:dur="2000" advTm="13714"/>
    </mc:Choice>
    <mc:Fallback xmlns="">
      <p:transition spd="slow" advTm="13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1476</TotalTime>
  <Words>594</Words>
  <Application>Microsoft Macintosh PowerPoint</Application>
  <PresentationFormat>Widescreen</PresentationFormat>
  <Paragraphs>75</Paragraphs>
  <Slides>11</Slides>
  <Notes>11</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Crypto Link Senior Design Project</vt:lpstr>
      <vt:lpstr>Group Members:</vt:lpstr>
      <vt:lpstr>Project Abstract </vt:lpstr>
      <vt:lpstr>User Stories</vt:lpstr>
      <vt:lpstr>Design Diagrams</vt:lpstr>
      <vt:lpstr>Design Diagrams Cont.</vt:lpstr>
      <vt:lpstr>Major Project Constraints</vt:lpstr>
      <vt:lpstr>Review of Project Progress</vt:lpstr>
      <vt:lpstr>Expected Accomplishments </vt:lpstr>
      <vt:lpstr>Division of Work</vt:lpstr>
      <vt:lpstr>Expected Demo at Expo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Galinger, Grant (galinggr)</dc:creator>
  <cp:lastModifiedBy>Galinger, Grant (galinggr)</cp:lastModifiedBy>
  <cp:revision>31</cp:revision>
  <dcterms:created xsi:type="dcterms:W3CDTF">2020-10-26T18:55:00Z</dcterms:created>
  <dcterms:modified xsi:type="dcterms:W3CDTF">2020-10-28T03:09:10Z</dcterms:modified>
</cp:coreProperties>
</file>

<file path=docProps/thumbnail.jpeg>
</file>